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F4A14-3169-493C-96E1-CA83259750A4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CB8-DAC6-470B-83DD-182046B8A2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B51D22-94A8-4A76-B03E-D5610544FE1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719549-40E4-4217-9254-89CC3256808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60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475754-6211-4F14-AA52-56E5780221B7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7D6EC6-6A98-4C6F-97AE-06669F93095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80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FA213-290E-4EAD-BD58-B83B398A350E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500BA-5748-4786-B786-1FEE9A4677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38800"/>
          </a:xfrm>
        </p:spPr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es-ES" sz="3600" b="1" dirty="0" smtClean="0"/>
              <a:t>Propósito # 66: ¿Salieron al cine?</a:t>
            </a:r>
            <a:endParaRPr lang="en-US" sz="3600" b="1" dirty="0" smtClean="0"/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La Actividad Inicial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s-ES" sz="2000" b="1" dirty="0" err="1" smtClean="0">
                <a:latin typeface="Comic Sans MS" pitchFamily="1" charset="0"/>
              </a:rPr>
              <a:t>Choose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most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apropriate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verb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from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word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bank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that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best</a:t>
            </a:r>
            <a:r>
              <a:rPr lang="es-ES" sz="2000" b="1" dirty="0" smtClean="0">
                <a:latin typeface="Comic Sans MS" pitchFamily="1" charset="0"/>
              </a:rPr>
              <a:t> completes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sentence</a:t>
            </a:r>
            <a:r>
              <a:rPr lang="es-ES" sz="2000" b="1" dirty="0" smtClean="0">
                <a:latin typeface="Comic Sans MS" pitchFamily="1" charset="0"/>
              </a:rPr>
              <a:t>. </a:t>
            </a:r>
            <a:r>
              <a:rPr lang="es-ES" sz="2000" b="1" dirty="0" err="1" smtClean="0">
                <a:latin typeface="Comic Sans MS" pitchFamily="1" charset="0"/>
              </a:rPr>
              <a:t>Conjugate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verb</a:t>
            </a:r>
            <a:r>
              <a:rPr lang="es-ES" sz="2000" b="1" dirty="0" smtClean="0">
                <a:latin typeface="Comic Sans MS" pitchFamily="1" charset="0"/>
              </a:rPr>
              <a:t> in </a:t>
            </a:r>
            <a:r>
              <a:rPr lang="es-ES" sz="2000" b="1" dirty="0" err="1" smtClean="0">
                <a:latin typeface="Comic Sans MS" pitchFamily="1" charset="0"/>
              </a:rPr>
              <a:t>the</a:t>
            </a:r>
            <a:r>
              <a:rPr lang="es-ES" sz="2000" b="1" dirty="0" smtClean="0">
                <a:latin typeface="Comic Sans MS" pitchFamily="1" charset="0"/>
              </a:rPr>
              <a:t> </a:t>
            </a:r>
            <a:r>
              <a:rPr lang="es-ES" sz="2000" b="1" dirty="0" err="1" smtClean="0">
                <a:latin typeface="Comic Sans MS" pitchFamily="1" charset="0"/>
              </a:rPr>
              <a:t>past</a:t>
            </a:r>
            <a:r>
              <a:rPr lang="es-ES" sz="2000" b="1" dirty="0" smtClean="0">
                <a:latin typeface="Comic Sans MS" pitchFamily="1" charset="0"/>
              </a:rPr>
              <a:t> tense.</a:t>
            </a:r>
          </a:p>
          <a:p>
            <a:pPr eaLnBrk="1" hangingPunct="1">
              <a:buFont typeface="Wingdings 3" pitchFamily="18" charset="2"/>
              <a:buNone/>
              <a:defRPr/>
            </a:pPr>
            <a:endParaRPr lang="es-ES" sz="2000" b="1" dirty="0">
              <a:latin typeface="Comic Sans MS" pitchFamily="1" charset="0"/>
            </a:endParaRPr>
          </a:p>
          <a:p>
            <a:pPr marL="457200" indent="-457200" eaLnBrk="1" hangingPunct="1">
              <a:buFont typeface="Wingdings 3" pitchFamily="18" charset="2"/>
              <a:buAutoNum type="arabicPeriod"/>
              <a:defRPr/>
            </a:pPr>
            <a:r>
              <a:rPr lang="es-ES" sz="2000" b="1" dirty="0" smtClean="0">
                <a:latin typeface="Comic Sans MS" pitchFamily="1" charset="0"/>
              </a:rPr>
              <a:t>Él ______ un </a:t>
            </a:r>
            <a:r>
              <a:rPr lang="es-ES" sz="2000" b="1" dirty="0" err="1" smtClean="0">
                <a:latin typeface="Comic Sans MS" pitchFamily="1" charset="0"/>
              </a:rPr>
              <a:t>sandwich</a:t>
            </a:r>
            <a:r>
              <a:rPr lang="es-ES" sz="2000" b="1" dirty="0" smtClean="0">
                <a:latin typeface="Comic Sans MS" pitchFamily="1" charset="0"/>
              </a:rPr>
              <a:t>. 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2. Ella ________ del cine.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3. Nosotros _______ al café, ayer.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s-ES" sz="2000" b="1" dirty="0" smtClean="0">
                <a:latin typeface="Comic Sans MS" pitchFamily="1" charset="0"/>
              </a:rPr>
              <a:t> </a:t>
            </a:r>
          </a:p>
          <a:p>
            <a:pPr marL="457200" indent="-457200" eaLnBrk="1" hangingPunct="1">
              <a:buFontTx/>
              <a:buNone/>
              <a:defRPr/>
            </a:pPr>
            <a:endParaRPr lang="es-ES" sz="2000" b="1" dirty="0" smtClean="0">
              <a:latin typeface="Comic Sans MS" pitchFamily="1" charset="0"/>
            </a:endParaRPr>
          </a:p>
          <a:p>
            <a:pPr eaLnBrk="1" hangingPunct="1">
              <a:buFont typeface="Wingdings 3" pitchFamily="18" charset="2"/>
              <a:buNone/>
              <a:defRPr/>
            </a:pPr>
            <a:endParaRPr lang="en-US" sz="2000" b="1" dirty="0" smtClean="0">
              <a:latin typeface="Comic Sans MS" pitchFamily="1" charset="0"/>
            </a:endParaRPr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/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600" dirty="0" smtClean="0">
                <a:solidFill>
                  <a:schemeClr val="tx1"/>
                </a:solidFill>
              </a:rPr>
              <a:t>Me llamo ______________ Clase </a:t>
            </a:r>
            <a:r>
              <a:rPr lang="es-ES" sz="1600" dirty="0"/>
              <a:t>7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s-ES" sz="1600" dirty="0" smtClean="0">
                <a:solidFill>
                  <a:schemeClr val="tx1"/>
                </a:solidFill>
              </a:rPr>
              <a:t>La fecha es el 17 del  mayo 2012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6629400" y="6858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47800" y="3048000"/>
            <a:ext cx="971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comió</a:t>
            </a:r>
            <a:endParaRPr lang="en-US" sz="20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43050" y="3486150"/>
            <a:ext cx="1314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salió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24075" y="3838575"/>
            <a:ext cx="105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Comic Sans MS" pitchFamily="66" charset="0"/>
              </a:rPr>
              <a:t>fuimos</a:t>
            </a:r>
            <a:endParaRPr lang="en-US" sz="2000"/>
          </a:p>
        </p:txBody>
      </p:sp>
      <p:sp>
        <p:nvSpPr>
          <p:cNvPr id="12296" name="TextBox 10"/>
          <p:cNvSpPr txBox="1">
            <a:spLocks noChangeArrowheads="1"/>
          </p:cNvSpPr>
          <p:nvPr/>
        </p:nvSpPr>
        <p:spPr bwMode="auto">
          <a:xfrm>
            <a:off x="6353175" y="3009900"/>
            <a:ext cx="22098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Salir</a:t>
            </a:r>
          </a:p>
          <a:p>
            <a:r>
              <a:rPr lang="en-US"/>
              <a:t>Ir</a:t>
            </a:r>
          </a:p>
          <a:p>
            <a:r>
              <a:rPr lang="en-US"/>
              <a:t>Comer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952500"/>
            <a:ext cx="6664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28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10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13321" name="AutoShape 30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3322" name="Text Box 31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sp>
        <p:nvSpPr>
          <p:cNvPr id="13318" name="Text Box 80"/>
          <p:cNvSpPr txBox="1">
            <a:spLocks noChangeArrowheads="1"/>
          </p:cNvSpPr>
          <p:nvPr/>
        </p:nvSpPr>
        <p:spPr bwMode="auto">
          <a:xfrm>
            <a:off x="668338" y="2351088"/>
            <a:ext cx="7875587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b="1">
                <a:cs typeface="Times New Roman" charset="0"/>
              </a:rPr>
              <a:t>1.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 You have already learned the preterite forms of regular </a:t>
            </a:r>
            <a:br>
              <a:rPr lang="en-US">
                <a:solidFill>
                  <a:srgbClr val="000000"/>
                </a:solidFill>
                <a:cs typeface="Times New Roman" charset="0"/>
              </a:rPr>
            </a:br>
            <a:r>
              <a:rPr lang="en-US" b="1">
                <a:solidFill>
                  <a:srgbClr val="000000"/>
                </a:solidFill>
                <a:cs typeface="Times New Roman" charset="0"/>
              </a:rPr>
              <a:t>-ar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verbs. Study the preterite forms of regular </a:t>
            </a:r>
            <a:r>
              <a:rPr lang="en-US" b="1">
                <a:solidFill>
                  <a:srgbClr val="000000"/>
                </a:solidFill>
                <a:cs typeface="Times New Roman" charset="0"/>
              </a:rPr>
              <a:t>-er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and </a:t>
            </a:r>
            <a:br>
              <a:rPr lang="en-US">
                <a:solidFill>
                  <a:srgbClr val="000000"/>
                </a:solidFill>
                <a:cs typeface="Times New Roman" charset="0"/>
              </a:rPr>
            </a:br>
            <a:r>
              <a:rPr lang="en-US" b="1">
                <a:solidFill>
                  <a:srgbClr val="000000"/>
                </a:solidFill>
                <a:cs typeface="Times New Roman" charset="0"/>
              </a:rPr>
              <a:t>-ir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verbs. Note that they also form the preterite by </a:t>
            </a:r>
            <a:br>
              <a:rPr lang="en-US">
                <a:solidFill>
                  <a:srgbClr val="000000"/>
                </a:solidFill>
                <a:cs typeface="Times New Roman" charset="0"/>
              </a:rPr>
            </a:br>
            <a:r>
              <a:rPr lang="en-US">
                <a:solidFill>
                  <a:srgbClr val="000000"/>
                </a:solidFill>
                <a:cs typeface="Times New Roman" charset="0"/>
              </a:rPr>
              <a:t>dropping the __________ ending and adding the </a:t>
            </a:r>
            <a:br>
              <a:rPr lang="en-US">
                <a:solidFill>
                  <a:srgbClr val="000000"/>
                </a:solidFill>
                <a:cs typeface="Times New Roman" charset="0"/>
              </a:rPr>
            </a:br>
            <a:r>
              <a:rPr lang="en-US">
                <a:solidFill>
                  <a:srgbClr val="000000"/>
                </a:solidFill>
                <a:cs typeface="Times New Roman" charset="0"/>
              </a:rPr>
              <a:t>appropriate endings to the ______. The preterite </a:t>
            </a:r>
            <a:br>
              <a:rPr lang="en-US">
                <a:solidFill>
                  <a:srgbClr val="000000"/>
                </a:solidFill>
                <a:cs typeface="Times New Roman" charset="0"/>
              </a:rPr>
            </a:br>
            <a:r>
              <a:rPr lang="en-US">
                <a:solidFill>
                  <a:srgbClr val="000000"/>
                </a:solidFill>
                <a:cs typeface="Times New Roman" charset="0"/>
              </a:rPr>
              <a:t>endings of regular </a:t>
            </a:r>
            <a:r>
              <a:rPr lang="en-US" b="1">
                <a:solidFill>
                  <a:srgbClr val="000000"/>
                </a:solidFill>
                <a:cs typeface="Times New Roman" charset="0"/>
              </a:rPr>
              <a:t>-er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and </a:t>
            </a:r>
            <a:r>
              <a:rPr lang="en-US" b="1">
                <a:solidFill>
                  <a:srgbClr val="000000"/>
                </a:solidFill>
                <a:cs typeface="Times New Roman" charset="0"/>
              </a:rPr>
              <a:t>-ir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verbs are the same. </a:t>
            </a:r>
          </a:p>
        </p:txBody>
      </p:sp>
      <p:sp>
        <p:nvSpPr>
          <p:cNvPr id="246883" name="Rectangle 99"/>
          <p:cNvSpPr>
            <a:spLocks noChangeArrowheads="1"/>
          </p:cNvSpPr>
          <p:nvPr/>
        </p:nvSpPr>
        <p:spPr bwMode="auto">
          <a:xfrm>
            <a:off x="2886075" y="3543300"/>
            <a:ext cx="14493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Times New Roman" charset="0"/>
              </a:rPr>
              <a:t>infinitive</a:t>
            </a:r>
          </a:p>
        </p:txBody>
      </p:sp>
      <p:sp>
        <p:nvSpPr>
          <p:cNvPr id="246884" name="Rectangle 100"/>
          <p:cNvSpPr>
            <a:spLocks noChangeArrowheads="1"/>
          </p:cNvSpPr>
          <p:nvPr/>
        </p:nvSpPr>
        <p:spPr bwMode="auto">
          <a:xfrm>
            <a:off x="4664075" y="3940175"/>
            <a:ext cx="8445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Times New Roman" charset="0"/>
              </a:rPr>
              <a:t>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6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6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83" grpId="0" autoUpdateAnimBg="0"/>
      <p:bldP spid="24688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05" name="Rectangle 13"/>
          <p:cNvSpPr>
            <a:spLocks noChangeArrowheads="1"/>
          </p:cNvSpPr>
          <p:nvPr/>
        </p:nvSpPr>
        <p:spPr bwMode="auto">
          <a:xfrm>
            <a:off x="198438" y="2224088"/>
            <a:ext cx="8793162" cy="3230562"/>
          </a:xfrm>
          <a:prstGeom prst="rect">
            <a:avLst/>
          </a:prstGeom>
          <a:solidFill>
            <a:srgbClr val="00FF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3067050" y="3875088"/>
            <a:ext cx="4114800" cy="257175"/>
            <a:chOff x="1932" y="2441"/>
            <a:chExt cx="2592" cy="162"/>
          </a:xfrm>
        </p:grpSpPr>
        <p:sp>
          <p:nvSpPr>
            <p:cNvPr id="14373" name="Rectangle 24"/>
            <p:cNvSpPr>
              <a:spLocks noChangeArrowheads="1"/>
            </p:cNvSpPr>
            <p:nvPr/>
          </p:nvSpPr>
          <p:spPr bwMode="auto">
            <a:xfrm>
              <a:off x="4375" y="2441"/>
              <a:ext cx="149" cy="16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4" name="Rectangle 25"/>
            <p:cNvSpPr>
              <a:spLocks noChangeArrowheads="1"/>
            </p:cNvSpPr>
            <p:nvPr/>
          </p:nvSpPr>
          <p:spPr bwMode="auto">
            <a:xfrm>
              <a:off x="3576" y="2441"/>
              <a:ext cx="149" cy="16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5" name="Rectangle 26"/>
            <p:cNvSpPr>
              <a:spLocks noChangeArrowheads="1"/>
            </p:cNvSpPr>
            <p:nvPr/>
          </p:nvSpPr>
          <p:spPr bwMode="auto">
            <a:xfrm>
              <a:off x="2801" y="2441"/>
              <a:ext cx="149" cy="16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6" name="Rectangle 27"/>
            <p:cNvSpPr>
              <a:spLocks noChangeArrowheads="1"/>
            </p:cNvSpPr>
            <p:nvPr/>
          </p:nvSpPr>
          <p:spPr bwMode="auto">
            <a:xfrm>
              <a:off x="1932" y="2441"/>
              <a:ext cx="149" cy="16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3084513" y="4279900"/>
            <a:ext cx="4476750" cy="254000"/>
            <a:chOff x="1943" y="2708"/>
            <a:chExt cx="2820" cy="128"/>
          </a:xfrm>
        </p:grpSpPr>
        <p:sp>
          <p:nvSpPr>
            <p:cNvPr id="14369" name="Rectangle 43"/>
            <p:cNvSpPr>
              <a:spLocks noChangeArrowheads="1"/>
            </p:cNvSpPr>
            <p:nvPr/>
          </p:nvSpPr>
          <p:spPr bwMode="auto">
            <a:xfrm>
              <a:off x="4375" y="2708"/>
              <a:ext cx="388" cy="128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0" name="Rectangle 42"/>
            <p:cNvSpPr>
              <a:spLocks noChangeArrowheads="1"/>
            </p:cNvSpPr>
            <p:nvPr/>
          </p:nvSpPr>
          <p:spPr bwMode="auto">
            <a:xfrm>
              <a:off x="3575" y="2708"/>
              <a:ext cx="388" cy="128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1" name="Rectangle 41"/>
            <p:cNvSpPr>
              <a:spLocks noChangeArrowheads="1"/>
            </p:cNvSpPr>
            <p:nvPr/>
          </p:nvSpPr>
          <p:spPr bwMode="auto">
            <a:xfrm>
              <a:off x="2803" y="2708"/>
              <a:ext cx="388" cy="128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2" name="Rectangle 16"/>
            <p:cNvSpPr>
              <a:spLocks noChangeArrowheads="1"/>
            </p:cNvSpPr>
            <p:nvPr/>
          </p:nvSpPr>
          <p:spPr bwMode="auto">
            <a:xfrm>
              <a:off x="1943" y="2708"/>
              <a:ext cx="388" cy="128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3073400" y="5078413"/>
            <a:ext cx="4554538" cy="261937"/>
            <a:chOff x="1936" y="3199"/>
            <a:chExt cx="2869" cy="165"/>
          </a:xfrm>
        </p:grpSpPr>
        <p:sp>
          <p:nvSpPr>
            <p:cNvPr id="14365" name="Rectangle 34"/>
            <p:cNvSpPr>
              <a:spLocks noChangeArrowheads="1"/>
            </p:cNvSpPr>
            <p:nvPr/>
          </p:nvSpPr>
          <p:spPr bwMode="auto">
            <a:xfrm>
              <a:off x="4370" y="3199"/>
              <a:ext cx="435" cy="161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6" name="Rectangle 35"/>
            <p:cNvSpPr>
              <a:spLocks noChangeArrowheads="1"/>
            </p:cNvSpPr>
            <p:nvPr/>
          </p:nvSpPr>
          <p:spPr bwMode="auto">
            <a:xfrm>
              <a:off x="3566" y="3200"/>
              <a:ext cx="431" cy="16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7" name="Rectangle 36"/>
            <p:cNvSpPr>
              <a:spLocks noChangeArrowheads="1"/>
            </p:cNvSpPr>
            <p:nvPr/>
          </p:nvSpPr>
          <p:spPr bwMode="auto">
            <a:xfrm>
              <a:off x="2795" y="3199"/>
              <a:ext cx="439" cy="161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8" name="Rectangle 37"/>
            <p:cNvSpPr>
              <a:spLocks noChangeArrowheads="1"/>
            </p:cNvSpPr>
            <p:nvPr/>
          </p:nvSpPr>
          <p:spPr bwMode="auto">
            <a:xfrm>
              <a:off x="1936" y="3203"/>
              <a:ext cx="447" cy="161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58"/>
          <p:cNvGrpSpPr>
            <a:grpSpLocks/>
          </p:cNvGrpSpPr>
          <p:nvPr/>
        </p:nvGrpSpPr>
        <p:grpSpPr bwMode="auto">
          <a:xfrm>
            <a:off x="3063875" y="3084513"/>
            <a:ext cx="3975100" cy="257175"/>
            <a:chOff x="1930" y="1943"/>
            <a:chExt cx="2504" cy="162"/>
          </a:xfrm>
        </p:grpSpPr>
        <p:sp>
          <p:nvSpPr>
            <p:cNvPr id="14361" name="Rectangle 23"/>
            <p:cNvSpPr>
              <a:spLocks noChangeArrowheads="1"/>
            </p:cNvSpPr>
            <p:nvPr/>
          </p:nvSpPr>
          <p:spPr bwMode="auto">
            <a:xfrm>
              <a:off x="4371" y="1948"/>
              <a:ext cx="63" cy="157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2" name="Rectangle 22"/>
            <p:cNvSpPr>
              <a:spLocks noChangeArrowheads="1"/>
            </p:cNvSpPr>
            <p:nvPr/>
          </p:nvSpPr>
          <p:spPr bwMode="auto">
            <a:xfrm>
              <a:off x="3571" y="1948"/>
              <a:ext cx="71" cy="157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3" name="Rectangle 21"/>
            <p:cNvSpPr>
              <a:spLocks noChangeArrowheads="1"/>
            </p:cNvSpPr>
            <p:nvPr/>
          </p:nvSpPr>
          <p:spPr bwMode="auto">
            <a:xfrm>
              <a:off x="2795" y="1944"/>
              <a:ext cx="71" cy="158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4" name="Rectangle 14"/>
            <p:cNvSpPr>
              <a:spLocks noChangeArrowheads="1"/>
            </p:cNvSpPr>
            <p:nvPr/>
          </p:nvSpPr>
          <p:spPr bwMode="auto">
            <a:xfrm>
              <a:off x="1930" y="1943"/>
              <a:ext cx="79" cy="157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3071813" y="3471863"/>
            <a:ext cx="4322762" cy="258762"/>
            <a:chOff x="1927" y="2195"/>
            <a:chExt cx="2723" cy="139"/>
          </a:xfrm>
        </p:grpSpPr>
        <p:sp>
          <p:nvSpPr>
            <p:cNvPr id="14357" name="Rectangle 15"/>
            <p:cNvSpPr>
              <a:spLocks noChangeArrowheads="1"/>
            </p:cNvSpPr>
            <p:nvPr/>
          </p:nvSpPr>
          <p:spPr bwMode="auto">
            <a:xfrm>
              <a:off x="1927" y="2195"/>
              <a:ext cx="284" cy="139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8" name="Rectangle 46"/>
            <p:cNvSpPr>
              <a:spLocks noChangeArrowheads="1"/>
            </p:cNvSpPr>
            <p:nvPr/>
          </p:nvSpPr>
          <p:spPr bwMode="auto">
            <a:xfrm>
              <a:off x="2794" y="2195"/>
              <a:ext cx="284" cy="139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9" name="Rectangle 47"/>
            <p:cNvSpPr>
              <a:spLocks noChangeArrowheads="1"/>
            </p:cNvSpPr>
            <p:nvPr/>
          </p:nvSpPr>
          <p:spPr bwMode="auto">
            <a:xfrm>
              <a:off x="3565" y="2195"/>
              <a:ext cx="284" cy="139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0" name="Rectangle 48"/>
            <p:cNvSpPr>
              <a:spLocks noChangeArrowheads="1"/>
            </p:cNvSpPr>
            <p:nvPr/>
          </p:nvSpPr>
          <p:spPr bwMode="auto">
            <a:xfrm>
              <a:off x="4366" y="2195"/>
              <a:ext cx="284" cy="139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57150" y="2130425"/>
            <a:ext cx="8797925" cy="3305175"/>
            <a:chOff x="36" y="1342"/>
            <a:chExt cx="5542" cy="2082"/>
          </a:xfrm>
        </p:grpSpPr>
        <p:sp>
          <p:nvSpPr>
            <p:cNvPr id="14351" name="Rectangle 2"/>
            <p:cNvSpPr>
              <a:spLocks noChangeArrowheads="1"/>
            </p:cNvSpPr>
            <p:nvPr/>
          </p:nvSpPr>
          <p:spPr bwMode="auto">
            <a:xfrm>
              <a:off x="3268" y="1342"/>
              <a:ext cx="788" cy="2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vivir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viv-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viví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viviste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vivió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vivimos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i="1">
                  <a:solidFill>
                    <a:schemeClr val="tx1"/>
                  </a:solidFill>
                </a:rPr>
                <a:t>vivisteis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vivieron</a:t>
              </a:r>
            </a:p>
          </p:txBody>
        </p:sp>
        <p:sp>
          <p:nvSpPr>
            <p:cNvPr id="14352" name="Rectangle 3"/>
            <p:cNvSpPr>
              <a:spLocks noChangeArrowheads="1"/>
            </p:cNvSpPr>
            <p:nvPr/>
          </p:nvSpPr>
          <p:spPr bwMode="auto">
            <a:xfrm>
              <a:off x="2401" y="1342"/>
              <a:ext cx="884" cy="2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volver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volv-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volví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volviste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volvió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volvimos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i="1">
                  <a:solidFill>
                    <a:schemeClr val="tx1"/>
                  </a:solidFill>
                </a:rPr>
                <a:t>vivisteis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volvieron</a:t>
              </a:r>
            </a:p>
          </p:txBody>
        </p:sp>
        <p:sp>
          <p:nvSpPr>
            <p:cNvPr id="14353" name="Rectangle 4"/>
            <p:cNvSpPr>
              <a:spLocks noChangeArrowheads="1"/>
            </p:cNvSpPr>
            <p:nvPr/>
          </p:nvSpPr>
          <p:spPr bwMode="auto">
            <a:xfrm>
              <a:off x="1533" y="1342"/>
              <a:ext cx="884" cy="2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comer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com-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comí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comiste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comió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comimos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i="1">
                  <a:solidFill>
                    <a:schemeClr val="tx1"/>
                  </a:solidFill>
                </a:rPr>
                <a:t>comisteis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comieron</a:t>
              </a:r>
            </a:p>
          </p:txBody>
        </p:sp>
        <p:sp>
          <p:nvSpPr>
            <p:cNvPr id="14354" name="Text Box 17"/>
            <p:cNvSpPr txBox="1">
              <a:spLocks noChangeArrowheads="1"/>
            </p:cNvSpPr>
            <p:nvPr/>
          </p:nvSpPr>
          <p:spPr bwMode="auto">
            <a:xfrm>
              <a:off x="36" y="1342"/>
              <a:ext cx="1492" cy="2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infinitive</a:t>
              </a:r>
            </a:p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stem</a:t>
              </a:r>
              <a:endParaRPr lang="en-US" sz="2400" b="1">
                <a:solidFill>
                  <a:srgbClr val="000000"/>
                </a:solidFill>
              </a:endParaRPr>
            </a:p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yo</a:t>
              </a:r>
            </a:p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tú</a:t>
              </a:r>
              <a:br>
                <a:rPr lang="en-US" sz="2400" b="1">
                  <a:solidFill>
                    <a:srgbClr val="000000"/>
                  </a:solidFill>
                </a:rPr>
              </a:br>
              <a:r>
                <a:rPr lang="en-US" sz="2400" b="1">
                  <a:solidFill>
                    <a:srgbClr val="000000"/>
                  </a:solidFill>
                </a:rPr>
                <a:t>él, ella, Ud.</a:t>
              </a:r>
            </a:p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nosotros(as)</a:t>
              </a:r>
            </a:p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</a:rPr>
                <a:t>vosotros(as)</a:t>
              </a:r>
              <a:endParaRPr lang="en-US" sz="2400" b="1">
                <a:solidFill>
                  <a:srgbClr val="000000"/>
                </a:solidFill>
              </a:endParaRPr>
            </a:p>
            <a:p>
              <a:pPr algn="r"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ellos, ellas, Uds.</a:t>
              </a:r>
            </a:p>
          </p:txBody>
        </p:sp>
        <p:sp>
          <p:nvSpPr>
            <p:cNvPr id="14355" name="Rectangle 18"/>
            <p:cNvSpPr>
              <a:spLocks noChangeArrowheads="1"/>
            </p:cNvSpPr>
            <p:nvPr/>
          </p:nvSpPr>
          <p:spPr bwMode="auto">
            <a:xfrm>
              <a:off x="4832" y="1595"/>
              <a:ext cx="746" cy="1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endings</a:t>
              </a:r>
              <a:endParaRPr lang="en-US" sz="2400" b="1">
                <a:solidFill>
                  <a:schemeClr val="tx1"/>
                </a:solidFill>
              </a:endParaRP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-í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-iste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-ió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-imos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i="1">
                  <a:solidFill>
                    <a:schemeClr val="tx1"/>
                  </a:solidFill>
                </a:rPr>
                <a:t>-isteis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-ieron</a:t>
              </a:r>
            </a:p>
          </p:txBody>
        </p:sp>
        <p:sp>
          <p:nvSpPr>
            <p:cNvPr id="14356" name="Rectangle 19"/>
            <p:cNvSpPr>
              <a:spLocks noChangeArrowheads="1"/>
            </p:cNvSpPr>
            <p:nvPr/>
          </p:nvSpPr>
          <p:spPr bwMode="auto">
            <a:xfrm>
              <a:off x="4030" y="1342"/>
              <a:ext cx="831" cy="2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rgbClr val="015CFF"/>
                  </a:solidFill>
                </a:rPr>
                <a:t>subir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sub-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subí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subiste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subió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subimos</a:t>
              </a: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i="1">
                  <a:solidFill>
                    <a:schemeClr val="tx1"/>
                  </a:solidFill>
                </a:rPr>
                <a:t>subisteis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110000"/>
                </a:lnSpc>
                <a:buFontTx/>
                <a:buNone/>
              </a:pPr>
              <a:r>
                <a:rPr lang="en-US" sz="2400" b="1">
                  <a:solidFill>
                    <a:schemeClr val="tx1"/>
                  </a:solidFill>
                </a:rPr>
                <a:t>subieron</a:t>
              </a:r>
            </a:p>
          </p:txBody>
        </p:sp>
      </p:grpSp>
      <p:pic>
        <p:nvPicPr>
          <p:cNvPr id="14345" name="Picture 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952500"/>
            <a:ext cx="6664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6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11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14349" name="AutoShape 8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4350" name="Text Box 9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9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9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8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 rot="-2280434">
            <a:off x="1885950" y="2805113"/>
            <a:ext cx="5867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/>
              <a:t>Practicamos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42875" y="876300"/>
            <a:ext cx="88868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/>
              <a:t>Complete in the past tense.</a:t>
            </a:r>
          </a:p>
          <a:p>
            <a:r>
              <a:rPr lang="es-ES" sz="2400">
                <a:solidFill>
                  <a:schemeClr val="tx2"/>
                </a:solidFill>
              </a:rPr>
              <a:t>Mi hermana Elena _____________ (cumplir) ayer los dieciséis años.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Muchos de sus amigas y amigos ________ (asistir) a su fiesta de cumpleaños.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Ellos _________ (conocer) a Elena en el colegio.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Desafortunadamente, yo no _____________ (hablar) mucho con ellos.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Todos nosotros _____________ (salir) a la misma hora.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Elena __________ (recibir) muchos regalos.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Ella ____________ (abrir) cada regalo con alegría.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Nuestros padres ______________ (insistir) en invitar a los padres, de las amigas, como es costumbre en los países hispanos.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Algunos __________(escribir) en vez de asistir.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Yo solo __________ ( beber) tres vasos de agua.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s-ES" sz="2400">
                <a:solidFill>
                  <a:schemeClr val="tx2"/>
                </a:solidFill>
              </a:rPr>
              <a:t> </a:t>
            </a:r>
            <a:endParaRPr lang="en-US" sz="240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81300" y="1200150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cumplió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095750" y="1609725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asistieron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09625" y="2324100"/>
            <a:ext cx="16859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conocieron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0" y="2676525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hablé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24100" y="3095625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salimos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00125" y="3409950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recibió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42975" y="3819525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abrió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33650" y="4152900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insistieron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219200" y="4810125"/>
            <a:ext cx="17049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escribieron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9200" y="5248275"/>
            <a:ext cx="17049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bebí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96" name="Picture 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1913" y="2471738"/>
            <a:ext cx="4762500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175" y="1009650"/>
            <a:ext cx="3857625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13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25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17425" name="AutoShape 1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7426" name="Text Box 1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17414" name="Picture 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93"/>
          <p:cNvGrpSpPr>
            <a:grpSpLocks/>
          </p:cNvGrpSpPr>
          <p:nvPr/>
        </p:nvGrpSpPr>
        <p:grpSpPr bwMode="auto">
          <a:xfrm>
            <a:off x="747713" y="2319338"/>
            <a:ext cx="2901950" cy="3443287"/>
            <a:chOff x="471" y="1461"/>
            <a:chExt cx="1828" cy="2169"/>
          </a:xfrm>
        </p:grpSpPr>
        <p:sp>
          <p:nvSpPr>
            <p:cNvPr id="17417" name="Rectangle 92"/>
            <p:cNvSpPr>
              <a:spLocks noChangeArrowheads="1"/>
            </p:cNvSpPr>
            <p:nvPr/>
          </p:nvSpPr>
          <p:spPr bwMode="auto">
            <a:xfrm>
              <a:off x="475" y="2664"/>
              <a:ext cx="1824" cy="966"/>
            </a:xfrm>
            <a:prstGeom prst="rect">
              <a:avLst/>
            </a:prstGeom>
            <a:solidFill>
              <a:srgbClr val="00FFFF">
                <a:alpha val="2509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8" name="Rectangle 64"/>
            <p:cNvSpPr>
              <a:spLocks noChangeArrowheads="1"/>
            </p:cNvSpPr>
            <p:nvPr/>
          </p:nvSpPr>
          <p:spPr bwMode="auto">
            <a:xfrm>
              <a:off x="471" y="1523"/>
              <a:ext cx="1828" cy="962"/>
            </a:xfrm>
            <a:prstGeom prst="rect">
              <a:avLst/>
            </a:prstGeom>
            <a:solidFill>
              <a:srgbClr val="00FFFF">
                <a:alpha val="2509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Rectangle 76"/>
            <p:cNvSpPr>
              <a:spLocks noChangeArrowheads="1"/>
            </p:cNvSpPr>
            <p:nvPr/>
          </p:nvSpPr>
          <p:spPr bwMode="auto">
            <a:xfrm>
              <a:off x="1018" y="1461"/>
              <a:ext cx="451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304EB"/>
                  </a:solidFill>
                </a:rPr>
                <a:t>leer</a:t>
              </a:r>
              <a:endParaRPr lang="en-US" b="1">
                <a:solidFill>
                  <a:srgbClr val="3A69E1"/>
                </a:solidFill>
              </a:endParaRPr>
            </a:p>
          </p:txBody>
        </p:sp>
        <p:sp>
          <p:nvSpPr>
            <p:cNvPr id="17420" name="Text Box 77"/>
            <p:cNvSpPr txBox="1">
              <a:spLocks noChangeArrowheads="1"/>
            </p:cNvSpPr>
            <p:nvPr/>
          </p:nvSpPr>
          <p:spPr bwMode="auto">
            <a:xfrm>
              <a:off x="668" y="1737"/>
              <a:ext cx="566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leí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leíste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leyó</a:t>
              </a:r>
            </a:p>
          </p:txBody>
        </p:sp>
        <p:sp>
          <p:nvSpPr>
            <p:cNvPr id="17421" name="Text Box 78"/>
            <p:cNvSpPr txBox="1">
              <a:spLocks noChangeArrowheads="1"/>
            </p:cNvSpPr>
            <p:nvPr/>
          </p:nvSpPr>
          <p:spPr bwMode="auto">
            <a:xfrm>
              <a:off x="1388" y="1745"/>
              <a:ext cx="774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leímos</a:t>
              </a:r>
            </a:p>
            <a:p>
              <a:pPr>
                <a:lnSpc>
                  <a:spcPct val="80000"/>
                </a:lnSpc>
              </a:pPr>
              <a:r>
                <a:rPr lang="en-US" i="1">
                  <a:solidFill>
                    <a:schemeClr val="tx1"/>
                  </a:solidFill>
                </a:rPr>
                <a:t>leísteis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leyeron</a:t>
              </a:r>
            </a:p>
          </p:txBody>
        </p:sp>
        <p:sp>
          <p:nvSpPr>
            <p:cNvPr id="17422" name="Rectangle 79"/>
            <p:cNvSpPr>
              <a:spLocks noChangeArrowheads="1"/>
            </p:cNvSpPr>
            <p:nvPr/>
          </p:nvSpPr>
          <p:spPr bwMode="auto">
            <a:xfrm>
              <a:off x="1068" y="2629"/>
              <a:ext cx="37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304EB"/>
                  </a:solidFill>
                </a:rPr>
                <a:t>oír</a:t>
              </a:r>
            </a:p>
          </p:txBody>
        </p:sp>
        <p:sp>
          <p:nvSpPr>
            <p:cNvPr id="17423" name="Text Box 80"/>
            <p:cNvSpPr txBox="1">
              <a:spLocks noChangeArrowheads="1"/>
            </p:cNvSpPr>
            <p:nvPr/>
          </p:nvSpPr>
          <p:spPr bwMode="auto">
            <a:xfrm>
              <a:off x="681" y="2905"/>
              <a:ext cx="520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oí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oíste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oyó</a:t>
              </a:r>
            </a:p>
          </p:txBody>
        </p:sp>
        <p:sp>
          <p:nvSpPr>
            <p:cNvPr id="17424" name="Text Box 81"/>
            <p:cNvSpPr txBox="1">
              <a:spLocks noChangeArrowheads="1"/>
            </p:cNvSpPr>
            <p:nvPr/>
          </p:nvSpPr>
          <p:spPr bwMode="auto">
            <a:xfrm>
              <a:off x="1381" y="2913"/>
              <a:ext cx="728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oímos</a:t>
              </a:r>
            </a:p>
            <a:p>
              <a:pPr>
                <a:lnSpc>
                  <a:spcPct val="80000"/>
                </a:lnSpc>
              </a:pPr>
              <a:r>
                <a:rPr lang="en-US" i="1">
                  <a:solidFill>
                    <a:schemeClr val="tx1"/>
                  </a:solidFill>
                </a:rPr>
                <a:t>oísteis</a:t>
              </a:r>
              <a:endParaRPr lang="en-US" b="1">
                <a:solidFill>
                  <a:schemeClr val="tx1"/>
                </a:solidFill>
              </a:endParaRP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oyeron</a:t>
              </a:r>
            </a:p>
          </p:txBody>
        </p:sp>
      </p:grpSp>
      <p:sp>
        <p:nvSpPr>
          <p:cNvPr id="17416" name="Text Box 86"/>
          <p:cNvSpPr txBox="1">
            <a:spLocks noChangeArrowheads="1"/>
          </p:cNvSpPr>
          <p:nvPr/>
        </p:nvSpPr>
        <p:spPr bwMode="auto">
          <a:xfrm>
            <a:off x="901700" y="1852613"/>
            <a:ext cx="79184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 New Roman" charset="0"/>
              </a:rPr>
              <a:t>Note the forms of the verbs </a:t>
            </a:r>
            <a:r>
              <a:rPr lang="en-US" b="1">
                <a:solidFill>
                  <a:schemeClr val="tx1"/>
                </a:solidFill>
                <a:cs typeface="Times New Roman" charset="0"/>
              </a:rPr>
              <a:t>leer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 and </a:t>
            </a:r>
            <a:r>
              <a:rPr lang="en-US" b="1">
                <a:solidFill>
                  <a:schemeClr val="tx1"/>
                </a:solidFill>
                <a:cs typeface="Times New Roman" charset="0"/>
              </a:rPr>
              <a:t>oír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 in the preterite.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666750" y="1752600"/>
            <a:ext cx="74866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La </a:t>
            </a:r>
            <a:r>
              <a:rPr lang="en-US" dirty="0" err="1"/>
              <a:t>Tarea</a:t>
            </a:r>
            <a:endParaRPr lang="en-US" dirty="0"/>
          </a:p>
          <a:p>
            <a:endParaRPr lang="en-US" dirty="0"/>
          </a:p>
          <a:p>
            <a:r>
              <a:rPr lang="en-US" dirty="0"/>
              <a:t>Workbook 75 and 76</a:t>
            </a:r>
          </a:p>
          <a:p>
            <a:r>
              <a:rPr lang="en-US" dirty="0"/>
              <a:t>Ex 7, 8 and 9.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Office PowerPoint</Application>
  <PresentationFormat>On-screen Show (4:3)</PresentationFormat>
  <Paragraphs>118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______________ Clase 7 La fecha es el 17 del  mayo 2012 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7 La fecha es el 17 del  mayo 2012 </dc:title>
  <dc:creator>Sherice</dc:creator>
  <cp:lastModifiedBy>Sherice</cp:lastModifiedBy>
  <cp:revision>1</cp:revision>
  <dcterms:created xsi:type="dcterms:W3CDTF">2012-05-17T23:50:29Z</dcterms:created>
  <dcterms:modified xsi:type="dcterms:W3CDTF">2012-05-17T23:51:07Z</dcterms:modified>
</cp:coreProperties>
</file>